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8958" r:id="rId3"/>
    <p:sldId id="8959" r:id="rId4"/>
    <p:sldId id="8960" r:id="rId5"/>
    <p:sldId id="567" r:id="rId6"/>
    <p:sldId id="9067" r:id="rId8"/>
    <p:sldId id="499" r:id="rId9"/>
    <p:sldId id="9069" r:id="rId10"/>
    <p:sldId id="9072" r:id="rId11"/>
    <p:sldId id="8985" r:id="rId12"/>
    <p:sldId id="9070" r:id="rId13"/>
    <p:sldId id="9073" r:id="rId14"/>
    <p:sldId id="9074" r:id="rId15"/>
    <p:sldId id="9071" r:id="rId16"/>
    <p:sldId id="9075" r:id="rId17"/>
    <p:sldId id="9076" r:id="rId18"/>
    <p:sldId id="9077" r:id="rId19"/>
    <p:sldId id="9079" r:id="rId20"/>
    <p:sldId id="9078" r:id="rId21"/>
    <p:sldId id="9080" r:id="rId22"/>
    <p:sldId id="9081" r:id="rId23"/>
    <p:sldId id="9082" r:id="rId24"/>
    <p:sldId id="8942" r:id="rId25"/>
    <p:sldId id="8968" r:id="rId26"/>
    <p:sldId id="9084" r:id="rId27"/>
    <p:sldId id="9085" r:id="rId28"/>
    <p:sldId id="9092" r:id="rId29"/>
    <p:sldId id="9093" r:id="rId30"/>
    <p:sldId id="8962" r:id="rId31"/>
    <p:sldId id="8987" r:id="rId32"/>
    <p:sldId id="9083" r:id="rId33"/>
    <p:sldId id="9094" r:id="rId34"/>
    <p:sldId id="9097" r:id="rId35"/>
    <p:sldId id="500" r:id="rId36"/>
    <p:sldId id="568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6" userDrawn="1">
          <p15:clr>
            <a:srgbClr val="A4A3A4"/>
          </p15:clr>
        </p15:guide>
        <p15:guide id="2" pos="697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36" userDrawn="1">
          <p15:clr>
            <a:srgbClr val="A4A3A4"/>
          </p15:clr>
        </p15:guide>
        <p15:guide id="6" orient="horz" pos="305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47" userDrawn="1">
          <p15:clr>
            <a:srgbClr val="A4A3A4"/>
          </p15:clr>
        </p15:guide>
        <p15:guide id="11" orient="horz" pos="1857" userDrawn="1">
          <p15:clr>
            <a:srgbClr val="A4A3A4"/>
          </p15:clr>
        </p15:guide>
        <p15:guide id="12" orient="horz" pos="2865" userDrawn="1">
          <p15:clr>
            <a:srgbClr val="A4A3A4"/>
          </p15:clr>
        </p15:guide>
        <p15:guide id="13" orient="horz" pos="3692" userDrawn="1">
          <p15:clr>
            <a:srgbClr val="A4A3A4"/>
          </p15:clr>
        </p15:guide>
        <p15:guide id="14" orient="horz" pos="1065" userDrawn="1">
          <p15:clr>
            <a:srgbClr val="A4A3A4"/>
          </p15:clr>
        </p15:guide>
        <p15:guide id="15" orient="horz" pos="4108" userDrawn="1">
          <p15:clr>
            <a:srgbClr val="A4A3A4"/>
          </p15:clr>
        </p15:guide>
        <p15:guide id="16" orient="horz" pos="0" userDrawn="1">
          <p15:clr>
            <a:srgbClr val="A4A3A4"/>
          </p15:clr>
        </p15:guide>
        <p15:guide id="17" orient="horz" pos="2944" userDrawn="1">
          <p15:clr>
            <a:srgbClr val="A4A3A4"/>
          </p15:clr>
        </p15:guide>
        <p15:guide id="18" pos="52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1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3E34"/>
    <a:srgbClr val="EEE9D9"/>
    <a:srgbClr val="D51523"/>
    <a:srgbClr val="E80013"/>
    <a:srgbClr val="ED0012"/>
    <a:srgbClr val="46CEAE"/>
    <a:srgbClr val="202A36"/>
    <a:srgbClr val="0E96C6"/>
    <a:srgbClr val="57C6CF"/>
    <a:srgbClr val="568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 autoAdjust="0"/>
    <p:restoredTop sz="86034" autoAdjust="0"/>
  </p:normalViewPr>
  <p:slideViewPr>
    <p:cSldViewPr snapToGrid="0" showGuides="1">
      <p:cViewPr>
        <p:scale>
          <a:sx n="64" d="100"/>
          <a:sy n="64" d="100"/>
        </p:scale>
        <p:origin x="-750" y="-72"/>
      </p:cViewPr>
      <p:guideLst>
        <p:guide orient="horz" pos="3786"/>
        <p:guide pos="697"/>
        <p:guide pos="9596"/>
        <p:guide orient="horz" pos="4876"/>
        <p:guide orient="horz" pos="1336"/>
        <p:guide orient="horz" pos="305"/>
        <p:guide orient="horz" pos="5480"/>
        <p:guide pos="5120"/>
        <p:guide orient="horz" pos="2647"/>
        <p:guide orient="horz" pos="1857"/>
        <p:guide orient="horz" pos="2865"/>
        <p:guide orient="horz" pos="3692"/>
        <p:guide orient="horz" pos="1065"/>
        <p:guide orient="horz" pos="4108"/>
        <p:guide orient="horz"/>
        <p:guide orient="horz" pos="2944"/>
        <p:guide pos="523"/>
        <p:guide pos="7197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67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8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11.png"/><Relationship Id="rId15" Type="http://schemas.openxmlformats.org/officeDocument/2006/relationships/tags" Target="../tags/tag10.xml"/><Relationship Id="rId14" Type="http://schemas.openxmlformats.org/officeDocument/2006/relationships/image" Target="../media/image10.png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2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1578"/>
          <a:stretch>
            <a:fillRect/>
          </a:stretch>
        </p:blipFill>
        <p:spPr>
          <a:xfrm>
            <a:off x="2009218" y="923925"/>
            <a:ext cx="2656877" cy="5176962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256577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842328" y="869325"/>
            <a:ext cx="615553" cy="511935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大学生劳动教育（附微课视频）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37210" y="611505"/>
            <a:ext cx="11338560" cy="5634990"/>
          </a:xfrm>
          <a:prstGeom prst="rect">
            <a:avLst/>
          </a:prstGeom>
          <a:solidFill>
            <a:srgbClr val="FBF2E2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卡通人物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20962" r="16150" b="11338"/>
          <a:stretch>
            <a:fillRect/>
          </a:stretch>
        </p:blipFill>
        <p:spPr>
          <a:xfrm flipH="1">
            <a:off x="-145458" y="1777214"/>
            <a:ext cx="5714700" cy="4775034"/>
          </a:xfrm>
          <a:prstGeom prst="rect">
            <a:avLst/>
          </a:prstGeom>
        </p:spPr>
      </p:pic>
      <p:pic>
        <p:nvPicPr>
          <p:cNvPr id="15" name="图片 14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3126781" y="146749"/>
            <a:ext cx="6126692" cy="2697290"/>
          </a:xfrm>
          <a:prstGeom prst="rect">
            <a:avLst/>
          </a:prstGeom>
        </p:spPr>
      </p:pic>
      <p:pic>
        <p:nvPicPr>
          <p:cNvPr id="21" name="悠扬婉转充满希望的钢琴节奏背景乐_1分38秒">
            <a:hlinkClick r:id="" action="ppaction://media"/>
          </p:cNvPr>
          <p:cNvPicPr>
            <a:picLocks noChangeAspect="1"/>
          </p:cNvPicPr>
          <p:nvPr userDrawn="1">
            <a:audioFile r:link="rId6"/>
            <p:extLst>
              <p:ext uri="{DAA4B4D4-6D71-4841-9C94-3DE7FCFB9230}">
                <p14:media xmlns:p14="http://schemas.microsoft.com/office/powerpoint/2010/main" r:embed="rId7">
                  <p14:fade in="5000.000000" out="5000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93115" y="-80138"/>
            <a:ext cx="487363" cy="487363"/>
          </a:xfrm>
          <a:prstGeom prst="rect">
            <a:avLst/>
          </a:prstGeom>
        </p:spPr>
      </p:pic>
      <p:pic>
        <p:nvPicPr>
          <p:cNvPr id="22" name="图片 21" descr="图片包含 游戏机, 钟表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r="28581" b="50000"/>
          <a:stretch>
            <a:fillRect/>
          </a:stretch>
        </p:blipFill>
        <p:spPr>
          <a:xfrm>
            <a:off x="4944151" y="146749"/>
            <a:ext cx="6126692" cy="2697290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3856688" y="971518"/>
            <a:ext cx="6236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-300" dirty="0" smtClean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</a:t>
            </a:r>
            <a:r>
              <a:rPr lang="zh-CN" altLang="en-US" sz="4800" spc="-300" dirty="0">
                <a:solidFill>
                  <a:srgbClr val="FBF2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教育</a:t>
            </a:r>
            <a:endParaRPr lang="zh-CN" altLang="en-US" sz="4800" spc="-300" dirty="0">
              <a:solidFill>
                <a:srgbClr val="FBF2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6" name="矩形: 圆角 5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摘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游戏机, 装饰品, 伞, 树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5" b="3820"/>
          <a:stretch>
            <a:fillRect/>
          </a:stretch>
        </p:blipFill>
        <p:spPr>
          <a:xfrm rot="5400000">
            <a:off x="3352325" y="-2217894"/>
            <a:ext cx="5708332" cy="11338561"/>
          </a:xfrm>
          <a:prstGeom prst="rect">
            <a:avLst/>
          </a:prstGeom>
        </p:spPr>
      </p:pic>
      <p:sp>
        <p:nvSpPr>
          <p:cNvPr id="22" name="矩形: 圆角 21"/>
          <p:cNvSpPr/>
          <p:nvPr userDrawn="1"/>
        </p:nvSpPr>
        <p:spPr>
          <a:xfrm>
            <a:off x="240032" y="342901"/>
            <a:ext cx="11654790" cy="6248400"/>
          </a:xfrm>
          <a:prstGeom prst="roundRect">
            <a:avLst>
              <a:gd name="adj" fmla="val 16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5400000">
            <a:off x="11908046" y="666187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 userDrawn="1"/>
        </p:nvSpPr>
        <p:spPr>
          <a:xfrm rot="16200000">
            <a:off x="11315925" y="6665201"/>
            <a:ext cx="160020" cy="1379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1519387" y="6594993"/>
            <a:ext cx="402674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4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endParaRPr lang="zh-CN" altLang="en-US" sz="1800" kern="0" dirty="0">
              <a:solidFill>
                <a:schemeClr val="bg1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B12916-0A19-458E-B4F7-782BB687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F397D1-B2D8-4B45-B9BD-7AC9F98BC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flipH="1">
            <a:off x="1074293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flipH="1">
            <a:off x="0" y="0"/>
            <a:ext cx="1506220" cy="68580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52578" r="8153" b="16221"/>
          <a:stretch>
            <a:fillRect/>
          </a:stretch>
        </p:blipFill>
        <p:spPr>
          <a:xfrm rot="16200000">
            <a:off x="8063865" y="2663190"/>
            <a:ext cx="6858000" cy="15328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57064" r="2445" b="7999"/>
          <a:stretch>
            <a:fillRect/>
          </a:stretch>
        </p:blipFill>
        <p:spPr>
          <a:xfrm rot="5400000">
            <a:off x="-2519680" y="2520315"/>
            <a:ext cx="6546850" cy="1506855"/>
          </a:xfrm>
          <a:prstGeom prst="rect">
            <a:avLst/>
          </a:prstGeom>
        </p:spPr>
      </p:pic>
      <p:pic>
        <p:nvPicPr>
          <p:cNvPr id="11" name="图片 10" descr="背景图案&#10;&#10;中度可信度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2"/>
          <a:stretch>
            <a:fillRect/>
          </a:stretch>
        </p:blipFill>
        <p:spPr>
          <a:xfrm rot="5400000">
            <a:off x="10835102" y="139401"/>
            <a:ext cx="1343598" cy="1064796"/>
          </a:xfrm>
          <a:custGeom>
            <a:avLst/>
            <a:gdLst>
              <a:gd name="connsiteX0" fmla="*/ 0 w 1343598"/>
              <a:gd name="connsiteY0" fmla="*/ 1064796 h 1064796"/>
              <a:gd name="connsiteX1" fmla="*/ 0 w 1343598"/>
              <a:gd name="connsiteY1" fmla="*/ 0 h 1064796"/>
              <a:gd name="connsiteX2" fmla="*/ 1343598 w 1343598"/>
              <a:gd name="connsiteY2" fmla="*/ 0 h 1064796"/>
              <a:gd name="connsiteX3" fmla="*/ 1343598 w 1343598"/>
              <a:gd name="connsiteY3" fmla="*/ 1064796 h 106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598" h="1064796">
                <a:moveTo>
                  <a:pt x="0" y="1064796"/>
                </a:moveTo>
                <a:lnTo>
                  <a:pt x="0" y="0"/>
                </a:lnTo>
                <a:lnTo>
                  <a:pt x="1343598" y="0"/>
                </a:lnTo>
                <a:lnTo>
                  <a:pt x="1343598" y="1064796"/>
                </a:lnTo>
                <a:close/>
              </a:path>
            </a:pathLst>
          </a:custGeom>
        </p:spPr>
      </p:pic>
      <p:pic>
        <p:nvPicPr>
          <p:cNvPr id="14" name="图片 13" descr="桌子上放着许多花&#10;&#10;中度可信度描述已自动生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/>
          <a:stretch>
            <a:fillRect/>
          </a:stretch>
        </p:blipFill>
        <p:spPr>
          <a:xfrm rot="5400000">
            <a:off x="10092055" y="-44450"/>
            <a:ext cx="1697355" cy="1831975"/>
          </a:xfrm>
          <a:custGeom>
            <a:avLst/>
            <a:gdLst>
              <a:gd name="connsiteX0" fmla="*/ 0 w 1720041"/>
              <a:gd name="connsiteY0" fmla="*/ 1832020 h 1832020"/>
              <a:gd name="connsiteX1" fmla="*/ 0 w 1720041"/>
              <a:gd name="connsiteY1" fmla="*/ 0 h 1832020"/>
              <a:gd name="connsiteX2" fmla="*/ 1720041 w 1720041"/>
              <a:gd name="connsiteY2" fmla="*/ 0 h 1832020"/>
              <a:gd name="connsiteX3" fmla="*/ 1720041 w 1720041"/>
              <a:gd name="connsiteY3" fmla="*/ 1832020 h 183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041" h="1832020">
                <a:moveTo>
                  <a:pt x="0" y="1832020"/>
                </a:moveTo>
                <a:lnTo>
                  <a:pt x="0" y="0"/>
                </a:lnTo>
                <a:lnTo>
                  <a:pt x="1720041" y="0"/>
                </a:lnTo>
                <a:lnTo>
                  <a:pt x="1720041" y="1832020"/>
                </a:lnTo>
                <a:close/>
              </a:path>
            </a:pathLst>
          </a:custGeom>
        </p:spPr>
      </p:pic>
      <p:sp>
        <p:nvSpPr>
          <p:cNvPr id="10" name="标题 9"/>
          <p:cNvSpPr txBox="1">
            <a:spLocks noGrp="1"/>
          </p:cNvSpPr>
          <p:nvPr>
            <p:ph type="title" idx="4" hasCustomPrompt="1"/>
            <p:custDataLst>
              <p:tags r:id="rId11"/>
            </p:custDataLst>
          </p:nvPr>
        </p:nvSpPr>
        <p:spPr>
          <a:xfrm>
            <a:off x="3739515" y="3666490"/>
            <a:ext cx="4823460" cy="2073910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5400" b="1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9" name="文本占位符 8"/>
          <p:cNvSpPr txBox="1">
            <a:spLocks noGrp="1"/>
          </p:cNvSpPr>
          <p:nvPr>
            <p:ph type="body" idx="3" hasCustomPrompt="1"/>
            <p:custDataLst>
              <p:tags r:id="rId12"/>
            </p:custDataLst>
          </p:nvPr>
        </p:nvSpPr>
        <p:spPr>
          <a:xfrm>
            <a:off x="3740785" y="1182370"/>
            <a:ext cx="4820920" cy="248793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0000" b="1" i="0" u="none" strike="noStrike" kern="1200" cap="none" spc="0" normalizeH="0" baseline="0" noProof="1">
                <a:solidFill>
                  <a:schemeClr val="accen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节编号</a:t>
            </a:r>
            <a:endParaRPr>
              <a:sym typeface="+mn-ea"/>
            </a:endParaRPr>
          </a:p>
        </p:txBody>
      </p:sp>
      <p:pic>
        <p:nvPicPr>
          <p:cNvPr id="8" name="VCG41N473513072" descr="图片包含 游戏机, 动物, 花, 珊瑚&#10;&#10;描述已自动生成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3850" y="5396865"/>
            <a:ext cx="1442085" cy="1479550"/>
          </a:xfrm>
          <a:prstGeom prst="rect">
            <a:avLst/>
          </a:prstGeom>
        </p:spPr>
      </p:pic>
      <p:pic>
        <p:nvPicPr>
          <p:cNvPr id="7" name="图片 6" descr="图片包含 昆虫, 动物, 游戏机&#10;&#10;描述已自动生成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830" y="3087370"/>
            <a:ext cx="1533525" cy="150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 flipV="1">
            <a:off x="0" y="6515100"/>
            <a:ext cx="12192635" cy="342900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3" name="图片 72" descr="不同颜色的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9" r="1742" b="65250"/>
          <a:stretch>
            <a:fillRect/>
          </a:stretch>
        </p:blipFill>
        <p:spPr>
          <a:xfrm rot="1631206">
            <a:off x="-511222" y="5991839"/>
            <a:ext cx="3452265" cy="1403056"/>
          </a:xfrm>
          <a:custGeom>
            <a:avLst/>
            <a:gdLst>
              <a:gd name="connsiteX0" fmla="*/ 0 w 3452265"/>
              <a:gd name="connsiteY0" fmla="*/ 0 h 1403056"/>
              <a:gd name="connsiteX1" fmla="*/ 3452265 w 3452265"/>
              <a:gd name="connsiteY1" fmla="*/ 0 h 1403056"/>
              <a:gd name="connsiteX2" fmla="*/ 720663 w 3452265"/>
              <a:gd name="connsiteY2" fmla="*/ 1403056 h 1403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265" h="1403056">
                <a:moveTo>
                  <a:pt x="0" y="0"/>
                </a:moveTo>
                <a:lnTo>
                  <a:pt x="3452265" y="0"/>
                </a:lnTo>
                <a:lnTo>
                  <a:pt x="720663" y="1403056"/>
                </a:lnTo>
                <a:close/>
              </a:path>
            </a:pathLst>
          </a:custGeom>
        </p:spPr>
      </p:pic>
      <p:sp>
        <p:nvSpPr>
          <p:cNvPr id="10" name="正文"/>
          <p:cNvSpPr txBox="1">
            <a:spLocks noGrp="1"/>
          </p:cNvSpPr>
          <p:nvPr>
            <p:ph idx="3" hasCustomPrompt="1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 hasCustomPrompt="1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单击此处添加文本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第二级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2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第三级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3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第四级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  <a:p>
            <a:pPr lvl="4"/>
            <a:r>
              <a:rPr lang="zh-CN" altLang="en-US" dirty="0">
                <a:ln>
                  <a:noFill/>
                  <a:prstDash val="sysDot"/>
                </a:ln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第五级</a:t>
            </a:r>
            <a:endParaRPr lang="zh-CN" altLang="en-US" dirty="0">
              <a:ln>
                <a:noFill/>
                <a:prstDash val="sysDot"/>
              </a:ln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1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defRPr>
            </a:lvl1pPr>
          </a:lstStyle>
          <a:p>
            <a:pPr lvl="0" algn="ctr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6.png"/><Relationship Id="rId7" Type="http://schemas.openxmlformats.org/officeDocument/2006/relationships/tags" Target="../tags/tag36.xml"/><Relationship Id="rId6" Type="http://schemas.openxmlformats.org/officeDocument/2006/relationships/image" Target="../media/image25.png"/><Relationship Id="rId5" Type="http://schemas.openxmlformats.org/officeDocument/2006/relationships/tags" Target="../tags/tag35.xml"/><Relationship Id="rId4" Type="http://schemas.openxmlformats.org/officeDocument/2006/relationships/image" Target="../media/image24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6" Type="http://schemas.openxmlformats.org/officeDocument/2006/relationships/tags" Target="../tags/tag40.xml"/><Relationship Id="rId5" Type="http://schemas.openxmlformats.org/officeDocument/2006/relationships/image" Target="../media/image28.png"/><Relationship Id="rId4" Type="http://schemas.openxmlformats.org/officeDocument/2006/relationships/tags" Target="../tags/tag39.xml"/><Relationship Id="rId3" Type="http://schemas.openxmlformats.org/officeDocument/2006/relationships/image" Target="../media/image27.jpe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tags" Target="../tags/tag44.xml"/><Relationship Id="rId4" Type="http://schemas.openxmlformats.org/officeDocument/2006/relationships/image" Target="../media/image30.png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tags" Target="../tags/tag47.xml"/><Relationship Id="rId3" Type="http://schemas.openxmlformats.org/officeDocument/2006/relationships/image" Target="../media/image32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tags" Target="../tags/tag50.xml"/><Relationship Id="rId3" Type="http://schemas.openxmlformats.org/officeDocument/2006/relationships/image" Target="../media/image34.jpe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tags" Target="../tags/tag53.xml"/><Relationship Id="rId3" Type="http://schemas.openxmlformats.org/officeDocument/2006/relationships/image" Target="../media/image36.jpe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0.jpeg"/><Relationship Id="rId7" Type="http://schemas.openxmlformats.org/officeDocument/2006/relationships/tags" Target="../tags/tag58.xml"/><Relationship Id="rId6" Type="http://schemas.openxmlformats.org/officeDocument/2006/relationships/image" Target="../media/image39.jpeg"/><Relationship Id="rId5" Type="http://schemas.openxmlformats.org/officeDocument/2006/relationships/tags" Target="../tags/tag57.xml"/><Relationship Id="rId4" Type="http://schemas.openxmlformats.org/officeDocument/2006/relationships/image" Target="../media/image38.jpe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jpeg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tags" Target="../tags/tag6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1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openxmlformats.org/officeDocument/2006/relationships/tags" Target="../tags/tag23.xml"/><Relationship Id="rId2" Type="http://schemas.openxmlformats.org/officeDocument/2006/relationships/image" Target="../media/image15.jpeg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tags" Target="../tags/tag25.xml"/><Relationship Id="rId2" Type="http://schemas.openxmlformats.org/officeDocument/2006/relationships/image" Target="../media/image17.jpeg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Relationship Id="rId3" Type="http://schemas.openxmlformats.org/officeDocument/2006/relationships/image" Target="../media/image19.jpe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4"/>
          <p:cNvSpPr txBox="1"/>
          <p:nvPr/>
        </p:nvSpPr>
        <p:spPr>
          <a:xfrm>
            <a:off x="4139409" y="2491715"/>
            <a:ext cx="6980833" cy="13538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项目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三</a:t>
            </a:r>
            <a:r>
              <a:rPr lang="zh-CN" altLang="en-US" sz="4800" b="1" dirty="0" smtClean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 劳动技能</a:t>
            </a:r>
            <a:r>
              <a:rPr lang="zh-CN" altLang="en-US" sz="4800" b="1" dirty="0">
                <a:solidFill>
                  <a:srgbClr val="E53437"/>
                </a:solidFill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ea"/>
                <a:sym typeface="+mn-lt"/>
              </a:rPr>
              <a:t>　</a:t>
            </a:r>
            <a:endParaRPr lang="en-US" altLang="zh-CN" sz="4800" b="1" dirty="0" smtClean="0">
              <a:solidFill>
                <a:srgbClr val="E53437"/>
              </a:solidFill>
              <a:latin typeface="字魂35号-经典雅黑" panose="00000500000000000000" pitchFamily="2" charset="-122"/>
              <a:ea typeface="字魂35号-经典雅黑" panose="000005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任务三 烹饪</a:t>
            </a:r>
            <a:r>
              <a:rPr lang="zh-CN" altLang="en-US" sz="4000" b="1" dirty="0" smtClean="0">
                <a:solidFill>
                  <a:srgbClr val="E53437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洗衣</a:t>
            </a:r>
            <a:endParaRPr lang="zh-CN" altLang="en-US" sz="4000" b="1" dirty="0" smtClean="0">
              <a:solidFill>
                <a:srgbClr val="E53437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131050" y="10477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（4）将切好后的食材及时装盘。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777365" y="10477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（3）刀身垂直于菜板上下起落。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409" name="图片 14409" descr="C:\Users\Administrator\Desktop\IMG_2226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8785" y="2047875"/>
            <a:ext cx="5133340" cy="385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247494" y="2344804"/>
            <a:ext cx="9358209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20000"/>
              </a:lnSpc>
              <a:spcAft>
                <a:spcPts val="800"/>
              </a:spcAft>
            </a:pPr>
            <a:r>
              <a:rPr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r>
              <a:rPr 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</a:t>
            </a:r>
            <a:r>
              <a:rPr 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</a:t>
            </a:r>
            <a:r>
              <a:rPr 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5035" y="828675"/>
            <a:ext cx="85445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手洗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 smtClean="0"/>
              <a:t> 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准备洗涤用具：盆子、毛刷、搓衣板等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准备洗涤用剂：洗衣粉、衣领净、洗衣皂、消毒液等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检查衣物口袋：检查衣物口袋里是否有物品</a:t>
            </a:r>
            <a:endPara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洗涤衣物分类：深浅分开防串色，内外分开防感染，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大小分开防变形。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洗涤注意重点：领口、袖口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洗涤水温水量：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度的水浸泡脏衣物不超过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4b71b2642f9a6b7839a94a0d03be_1200_1200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10116" y="4071942"/>
            <a:ext cx="2428892" cy="2428892"/>
          </a:xfrm>
          <a:prstGeom prst="rect">
            <a:avLst/>
          </a:prstGeom>
        </p:spPr>
      </p:pic>
      <p:pic>
        <p:nvPicPr>
          <p:cNvPr id="6" name="图片 5" descr="53f2fa32N023673f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372" y="4071942"/>
            <a:ext cx="2421744" cy="2421744"/>
          </a:xfrm>
          <a:prstGeom prst="rect">
            <a:avLst/>
          </a:prstGeom>
        </p:spPr>
      </p:pic>
      <p:pic>
        <p:nvPicPr>
          <p:cNvPr id="7" name="图片 6" descr="17048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611" y="4071942"/>
            <a:ext cx="2902917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90320" y="923290"/>
            <a:ext cx="46786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（1）分类：将不同颜色衣物分盆，特别是细菌多的袜子和需要特别清洗的内衣裤，以免细菌交叉感染。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969000" y="923290"/>
            <a:ext cx="53892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（2）浸泡：将水注入盆中，水量将衣服全部浸润，倒入适量洗衣粉，将洗衣粉搅拌均匀，浸泡十分钟左右。通过浸泡的方式，让洗衣粉可以充分作用于衣服上。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8" name="图片 3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0320" y="2506345"/>
            <a:ext cx="3364230" cy="3641725"/>
          </a:xfrm>
          <a:prstGeom prst="rect">
            <a:avLst/>
          </a:prstGeom>
          <a:noFill/>
        </p:spPr>
      </p:pic>
      <p:pic>
        <p:nvPicPr>
          <p:cNvPr id="39" name="图片 39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5425" y="3030855"/>
            <a:ext cx="3040380" cy="3117215"/>
          </a:xfrm>
          <a:prstGeom prst="rect">
            <a:avLst/>
          </a:prstGeom>
          <a:noFill/>
        </p:spPr>
      </p:pic>
      <p:pic>
        <p:nvPicPr>
          <p:cNvPr id="40" name="图片 4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79230" y="3000375"/>
            <a:ext cx="2461895" cy="31165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715135" y="923290"/>
            <a:ext cx="79203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（3）搓洗：完成浸泡后，用手对衣服进行搓洗，特别是衣服领口和袖子等容易脏的地方。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" name="图片 41" descr="微信图片_202206150930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5990" y="2111375"/>
            <a:ext cx="2750820" cy="3669030"/>
          </a:xfrm>
          <a:prstGeom prst="rect">
            <a:avLst/>
          </a:prstGeom>
        </p:spPr>
      </p:pic>
      <p:pic>
        <p:nvPicPr>
          <p:cNvPr id="42" name="图片 4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2100" y="2112010"/>
            <a:ext cx="3420110" cy="3668395"/>
          </a:xfrm>
          <a:prstGeom prst="rect">
            <a:avLst/>
          </a:prstGeom>
          <a:noFill/>
        </p:spPr>
      </p:pic>
      <p:pic>
        <p:nvPicPr>
          <p:cNvPr id="43" name="图片 4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7500" y="2107565"/>
            <a:ext cx="3695065" cy="3745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90320" y="923290"/>
            <a:ext cx="46786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（4）透洗：完成搓洗后，开始用清水进行透洗，反复冲洗三遍。透洗过程就是为了清洁衣服里面的洗衣粉残留。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534785" y="1008380"/>
            <a:ext cx="46786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（5）拧干：完成透洗后，将衣服拧干水分。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4" name="图片 4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9060" y="2465705"/>
            <a:ext cx="2978150" cy="3970655"/>
          </a:xfrm>
          <a:prstGeom prst="rect">
            <a:avLst/>
          </a:prstGeom>
          <a:noFill/>
        </p:spPr>
      </p:pic>
      <p:pic>
        <p:nvPicPr>
          <p:cNvPr id="45" name="图片 4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0215" y="2370455"/>
            <a:ext cx="3046730" cy="4065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290320" y="923290"/>
            <a:ext cx="91332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（6）晾晒：完成拧干后，将衣服放在阳光下进行晾晒。晾晒的时候，衣架对齐肩线，深色衣物反面晾晒；挂晒的衣服间隔一定距离。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6" name="图片 4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3880" y="2097405"/>
            <a:ext cx="3157855" cy="4210685"/>
          </a:xfrm>
          <a:prstGeom prst="rect">
            <a:avLst/>
          </a:prstGeom>
          <a:noFill/>
        </p:spPr>
      </p:pic>
      <p:pic>
        <p:nvPicPr>
          <p:cNvPr id="47" name="图片 4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9045" y="2117725"/>
            <a:ext cx="3148330" cy="4197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570584" y="2412749"/>
            <a:ext cx="9358209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20000"/>
              </a:lnSpc>
              <a:spcAft>
                <a:spcPts val="800"/>
              </a:spcAft>
            </a:pPr>
            <a:r>
              <a:rPr 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鞋</a:t>
            </a:r>
            <a:endParaRPr 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58820" y="9747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（1）先将鞋带取出，清洗鞋带。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450" name="图片 14450" descr="C:\Users\Administrator\Desktop\IMG_2228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58060" y="1976120"/>
            <a:ext cx="3118485" cy="415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65" name="图片 14465" descr="C:\Users\Administrator\Desktop\IMG_2230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2825" y="1976120"/>
            <a:ext cx="3117850" cy="415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215515" y="1172210"/>
            <a:ext cx="7761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（2）将鞋用水淋湿，然后给湿润后的鞋涂抹肥皂，鞋面、鞋里、鞋底均要涂抹。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466" name="图片 14466" descr="C:\Users\Administrator\Desktop\IMG_2232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5515" y="2774950"/>
            <a:ext cx="4201160" cy="315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67" name="图片 14467" descr="C:\Users\Administrator\Desktop\IMG_2231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9785" y="2718435"/>
            <a:ext cx="2408555" cy="3209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705" y="1214755"/>
            <a:ext cx="1081659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200000"/>
              </a:lnSpc>
              <a:spcBef>
                <a:spcPct val="0"/>
              </a:spcBef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案列：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  <a:spcBef>
                <a:spcPct val="0"/>
              </a:spcBef>
            </a:pPr>
            <a:r>
              <a:rPr lang="zh-CN" sz="2800" b="1" dirty="0">
                <a:sym typeface="+mn-ea"/>
              </a:rPr>
              <a:t>每天制作一道网红菜，学生变身厨艺达人</a:t>
            </a:r>
            <a:endParaRPr lang="zh-CN" sz="2800" b="1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534795" y="72834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（3）也可以将我们将鞋浸泡在放有洗衣粉的水中，待其完全浸湿。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829425" y="72834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（4）使用软毛刷对鞋面、鞋里、鞋底进行全面地刷洗。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468" name="图片 14468" descr="C:\Users\Administrator\Desktop\IMG_2233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0415" y="1890395"/>
            <a:ext cx="3299460" cy="4398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69" name="图片 14469" descr="C:\Users\Administrator\Desktop\IMG_223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0225" y="1890395"/>
            <a:ext cx="3299460" cy="4398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71" name="图片 14471" descr="C:\Users\Administrator\Desktop\IMG_2236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10525" y="1891030"/>
            <a:ext cx="3300095" cy="4398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777365" y="10477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（5）刷洗后的鞋子进行漂洗。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89650" y="1868170"/>
            <a:ext cx="56108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（6）洗干净的鞋子不要暴晒，可以放在通风的位置，白色的鞋子可以包上卫生纸，可以防止白鞋变黄。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472" name="图片 14472" descr="C:\Users\Administrator\Desktop\IMG_2237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9915" y="2017395"/>
            <a:ext cx="3688080" cy="4079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烹饪洗衣怎么做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烹饪洗衣技能比</a:t>
              </a:r>
              <a:r>
                <a:rPr lang="zh-CN" altLang="en-US" sz="2000" b="1" kern="1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拼</a:t>
              </a:r>
              <a:endParaRPr lang="zh-CN" altLang="en-US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4340" y="4520798"/>
            <a:ext cx="4700529" cy="663125"/>
            <a:chOff x="5944340" y="4520798"/>
            <a:chExt cx="4700529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330044" y="4549058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烹饪洗衣小妙招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944340" y="4520798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2602" y="844869"/>
            <a:ext cx="8263312" cy="4755052"/>
            <a:chOff x="1990372" y="685126"/>
            <a:chExt cx="8263312" cy="4755052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0372" y="2683911"/>
              <a:ext cx="1868593" cy="1866715"/>
              <a:chOff x="4499719" y="3262698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499719" y="3262698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4796582" y="3558512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E93E34">
                <a:alpha val="60000"/>
              </a:srgbClr>
            </a:solidFill>
          </p:grpSpPr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646082" y="3098704"/>
              <a:ext cx="1538068" cy="1560603"/>
              <a:chOff x="6237618" y="3240830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37" name="Freeform 18"/>
              <p:cNvSpPr>
                <a:spLocks noEditPoints="1"/>
              </p:cNvSpPr>
              <p:nvPr/>
            </p:nvSpPr>
            <p:spPr bwMode="auto">
              <a:xfrm>
                <a:off x="6237618" y="3240830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513307" y="3540558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385091" y="3573285"/>
              <a:ext cx="1868593" cy="1866715"/>
              <a:chOff x="6075704" y="3181109"/>
              <a:chExt cx="1579563" cy="1577975"/>
            </a:xfrm>
            <a:solidFill>
              <a:srgbClr val="E93E34">
                <a:alpha val="60000"/>
              </a:srgbClr>
            </a:solidFill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6075704" y="3181109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6372566" y="3474773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3859177" y="685126"/>
              <a:ext cx="4582795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各小组派出成员进行技能大比拼</a:t>
              </a:r>
              <a:endPara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6105" y="4709795"/>
            <a:ext cx="1664970" cy="1668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70" descr="http://img11.360buyimg.com/n1/jfs/t5782/273/1088329953/341007/4b08a6b9/5923ab59N9639332c.jpg!q7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8888" y="4100513"/>
            <a:ext cx="2757487" cy="2757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68" descr="http://abc.2008php.com/2012_Website_appreciate/2012-12-26/201212260046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232275"/>
            <a:ext cx="3122613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34"/>
          <p:cNvSpPr txBox="1"/>
          <p:nvPr/>
        </p:nvSpPr>
        <p:spPr>
          <a:xfrm>
            <a:off x="975043" y="447675"/>
            <a:ext cx="75612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请你说出下面几种菜的名称？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2" name="Picture 50" descr="167"/>
          <p:cNvPicPr>
            <a:picLocks noChangeAspect="1"/>
          </p:cNvPicPr>
          <p:nvPr/>
        </p:nvPicPr>
        <p:blipFill>
          <a:blip r:embed="rId3"/>
          <a:srcRect l="17142"/>
          <a:stretch>
            <a:fillRect/>
          </a:stretch>
        </p:blipFill>
        <p:spPr>
          <a:xfrm>
            <a:off x="2279650" y="908050"/>
            <a:ext cx="2063750" cy="331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52" descr="287"/>
          <p:cNvPicPr>
            <a:picLocks noChangeAspect="1"/>
          </p:cNvPicPr>
          <p:nvPr/>
        </p:nvPicPr>
        <p:blipFill>
          <a:blip r:embed="rId4"/>
          <a:srcRect l="16396" r="16170" b="3627"/>
          <a:stretch>
            <a:fillRect/>
          </a:stretch>
        </p:blipFill>
        <p:spPr>
          <a:xfrm>
            <a:off x="5375275" y="981075"/>
            <a:ext cx="1739900" cy="331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54" descr="165"/>
          <p:cNvPicPr>
            <a:picLocks noChangeAspect="1"/>
          </p:cNvPicPr>
          <p:nvPr/>
        </p:nvPicPr>
        <p:blipFill>
          <a:blip r:embed="rId5"/>
          <a:srcRect l="17365" t="8383" r="12234" b="10179"/>
          <a:stretch>
            <a:fillRect/>
          </a:stretch>
        </p:blipFill>
        <p:spPr>
          <a:xfrm>
            <a:off x="2100263" y="4564063"/>
            <a:ext cx="2339975" cy="203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60" descr="232"/>
          <p:cNvPicPr>
            <a:picLocks noChangeAspect="1"/>
          </p:cNvPicPr>
          <p:nvPr/>
        </p:nvPicPr>
        <p:blipFill>
          <a:blip r:embed="rId6"/>
          <a:srcRect l="14275" r="12935" b="1772"/>
          <a:stretch>
            <a:fillRect/>
          </a:stretch>
        </p:blipFill>
        <p:spPr>
          <a:xfrm>
            <a:off x="7967663" y="908050"/>
            <a:ext cx="1962150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77" name="Text Box 61"/>
          <p:cNvSpPr txBox="1"/>
          <p:nvPr/>
        </p:nvSpPr>
        <p:spPr>
          <a:xfrm>
            <a:off x="2424113" y="3597275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大蒜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78" name="Text Box 62"/>
          <p:cNvSpPr txBox="1"/>
          <p:nvPr/>
        </p:nvSpPr>
        <p:spPr>
          <a:xfrm>
            <a:off x="5376863" y="3571875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葱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79" name="Text Box 63"/>
          <p:cNvSpPr txBox="1"/>
          <p:nvPr/>
        </p:nvSpPr>
        <p:spPr>
          <a:xfrm>
            <a:off x="8185150" y="3500438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韭菜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80" name="Text Box 64"/>
          <p:cNvSpPr txBox="1"/>
          <p:nvPr/>
        </p:nvSpPr>
        <p:spPr>
          <a:xfrm>
            <a:off x="2352675" y="5973763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荷兰豆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81" name="Text Box 65"/>
          <p:cNvSpPr txBox="1"/>
          <p:nvPr/>
        </p:nvSpPr>
        <p:spPr>
          <a:xfrm>
            <a:off x="5448300" y="5948363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花菜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82" name="Text Box 66"/>
          <p:cNvSpPr txBox="1"/>
          <p:nvPr/>
        </p:nvSpPr>
        <p:spPr>
          <a:xfrm>
            <a:off x="8183563" y="5902325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白菜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1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1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21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1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14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77" grpId="0"/>
      <p:bldP spid="214078" grpId="0"/>
      <p:bldP spid="214079" grpId="0"/>
      <p:bldP spid="214080" grpId="0"/>
      <p:bldP spid="214081" grpId="0"/>
      <p:bldP spid="2140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12" descr="http://res.travel.ifeng.com/dci_2011/0615/re_4df86f0a7d70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00" y="4221163"/>
            <a:ext cx="2984500" cy="246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4" descr="http://p0.so.qhmsg.com/t01bcaf7e02b23177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113" y="4365625"/>
            <a:ext cx="3219450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10" descr="http://www.dabaoku.com/sucai/zhiwulei/shucai/006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203700"/>
            <a:ext cx="3540125" cy="265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8" descr="http://img12.360buyimg.com/n1/jfs/t3055/183/4211725261/121863/d26b473/58396f0eN95b41f90.jpg!q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7663" y="1052513"/>
            <a:ext cx="2305050" cy="311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http://img14.360buyimg.com/n1/jfs/t5086/81/872844801/256024/b06384f4/590849c7Nd9f2208b.jpg!q7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2038" y="981075"/>
            <a:ext cx="3024187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Text Box 34"/>
          <p:cNvSpPr txBox="1"/>
          <p:nvPr/>
        </p:nvSpPr>
        <p:spPr>
          <a:xfrm>
            <a:off x="884873" y="429260"/>
            <a:ext cx="75612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请你说出下面几种菜的名称？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077" name="Text Box 61"/>
          <p:cNvSpPr txBox="1"/>
          <p:nvPr/>
        </p:nvSpPr>
        <p:spPr>
          <a:xfrm>
            <a:off x="2424113" y="3597275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辣椒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78" name="Text Box 62"/>
          <p:cNvSpPr txBox="1"/>
          <p:nvPr/>
        </p:nvSpPr>
        <p:spPr>
          <a:xfrm>
            <a:off x="5376863" y="3571875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黄瓜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79" name="Text Box 63"/>
          <p:cNvSpPr txBox="1"/>
          <p:nvPr/>
        </p:nvSpPr>
        <p:spPr>
          <a:xfrm>
            <a:off x="8185150" y="3500438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胡萝卜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80" name="Text Box 64"/>
          <p:cNvSpPr txBox="1"/>
          <p:nvPr/>
        </p:nvSpPr>
        <p:spPr>
          <a:xfrm>
            <a:off x="2352675" y="5973763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西红柿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81" name="Text Box 65"/>
          <p:cNvSpPr txBox="1"/>
          <p:nvPr/>
        </p:nvSpPr>
        <p:spPr>
          <a:xfrm>
            <a:off x="5519738" y="6021388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茄子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4082" name="Text Box 66"/>
          <p:cNvSpPr txBox="1"/>
          <p:nvPr/>
        </p:nvSpPr>
        <p:spPr>
          <a:xfrm>
            <a:off x="8183563" y="5902325"/>
            <a:ext cx="1727200" cy="64516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菠菜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5135" name="Picture 2" descr="http://p0.so.qhimgs1.com/t01c0a2590331d899c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981075"/>
            <a:ext cx="3425825" cy="256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0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0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0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0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0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40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40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40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408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77" grpId="0" build="allAtOnce"/>
      <p:bldP spid="214078" grpId="0" build="allAtOnce"/>
      <p:bldP spid="214079" grpId="0" build="p"/>
      <p:bldP spid="214080" grpId="0" build="p"/>
      <p:bldP spid="214081" grpId="0" build="p"/>
      <p:bldP spid="21408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10">
            <a:hlinkClick r:id="rId1" action="ppaction://hlinksldjump"/>
          </p:cNvPr>
          <p:cNvSpPr/>
          <p:nvPr/>
        </p:nvSpPr>
        <p:spPr>
          <a:xfrm>
            <a:off x="9120188" y="6092825"/>
            <a:ext cx="503237" cy="431800"/>
          </a:xfrm>
          <a:prstGeom prst="actionButtonForwardNext">
            <a:avLst/>
          </a:prstGeom>
          <a:solidFill>
            <a:srgbClr val="99CC00"/>
          </a:solidFill>
          <a:ln w="5715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291" name="Text Box 11"/>
          <p:cNvSpPr txBox="1"/>
          <p:nvPr/>
        </p:nvSpPr>
        <p:spPr>
          <a:xfrm>
            <a:off x="2351088" y="1484313"/>
            <a:ext cx="7488237" cy="1568450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p>
            <a:pPr indent="0" algn="l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小明很爱吃松花蛋，可是松花蛋剥起来的时候，有时不容易剥整，而且手上弄得黏糊糊的。哎呀，还烂糟糟的，非常的不好看。请问你有什么好办法帮小明快速的，非常整齐的剥松花蛋？ 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292" name="Picture 16" descr="122163162808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CFF"/>
              </a:clrFrom>
              <a:clrTo>
                <a:srgbClr val="FE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885" y="3634740"/>
            <a:ext cx="3167063" cy="231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51990" y="150939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削苹果赛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5205730" y="1969770"/>
            <a:ext cx="5395595" cy="405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41730" y="2626360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在规定时间内看哪一组的选手削苹果削得又快又好，果皮完整。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470" y="35433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4340" y="1459450"/>
            <a:ext cx="4700529" cy="663125"/>
            <a:chOff x="5944340" y="1459450"/>
            <a:chExt cx="4700529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330044" y="1489577"/>
              <a:ext cx="4314825" cy="573265"/>
            </a:xfrm>
            <a:prstGeom prst="roundRect">
              <a:avLst/>
            </a:prstGeom>
            <a:solidFill>
              <a:srgbClr val="E93E34"/>
            </a:solidFill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烹饪洗衣怎么做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944340" y="145945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44340" y="2990124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烹饪洗衣技能比拼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330044" y="4549058"/>
            <a:ext cx="4314825" cy="5732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15900"/>
            <a:r>
              <a:rPr lang="zh-CN" altLang="en-US" sz="2000" b="1" kern="1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烹饪洗衣小妙招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44340" y="4520798"/>
            <a:ext cx="663125" cy="6631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E93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4513580" y="1674495"/>
            <a:ext cx="57429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同学们对比拼的中的技能优劣进行评议。</a:t>
            </a:r>
            <a:endParaRPr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介绍自己的</a:t>
            </a:r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烹饪洗衣</a:t>
            </a:r>
            <a:r>
              <a: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技能小妙招。</a:t>
            </a:r>
            <a:endParaRPr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3590" y="3149600"/>
            <a:ext cx="3302000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2906" y="1754326"/>
            <a:ext cx="810967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想一想</a:t>
            </a:r>
            <a:r>
              <a:rPr lang="zh-CN" altLang="en-US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1.思考案例中的主人公是如何成为“厨艺达人”的？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2.说说你掌握了哪些烹饪技能？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883" y="2975546"/>
            <a:ext cx="3702572" cy="370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570584" y="2412749"/>
            <a:ext cx="9358209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ctr">
              <a:lnSpc>
                <a:spcPct val="120000"/>
              </a:lnSpc>
              <a:spcAft>
                <a:spcPts val="800"/>
              </a:spcAft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妙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399540" y="847090"/>
            <a:ext cx="9718675" cy="5164455"/>
          </a:xfrm>
        </p:spPr>
        <p:txBody>
          <a:bodyPr anchor="t" anchorCtr="0"/>
          <a:p>
            <a:pPr marL="0" indent="0"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洗衣用水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有的衣物多次洗涤后容易变脆、变粗糙，这是为什么呢？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在热水中加入少量碎肥皂，肥皂会完全溶解。冷却后水是透明的，这种水是软水；冷却后水面上结了一层未溶解的肥皂薄膜的水是硬水。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99540" y="3134360"/>
            <a:ext cx="9502775" cy="4525645"/>
          </a:xfrm>
          <a:prstGeom prst="rect">
            <a:avLst/>
          </a:prstGeom>
        </p:spPr>
        <p:txBody>
          <a:bodyPr anchor="t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50000"/>
              </a:lnSpc>
              <a:buClrTx/>
              <a:buSzTx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硬水中的物质会降低肥皂的去污能力，使白色衣物变黄，有色衣物褪色失去光泽，日久会使织物变脆，变粗糙。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>
              <a:lnSpc>
                <a:spcPct val="150000"/>
              </a:lnSpc>
              <a:buClrTx/>
              <a:buSzTx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为了避免这些现象，可把水加热后再使用，也可以改用合成洗衣粉或抗硬水皂洗涤衣物。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>
              <a:lnSpc>
                <a:spcPct val="150000"/>
              </a:lnSpc>
              <a:buClrTx/>
              <a:buSzTx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用软水洗衣物，选任何一种洗涤剂都可以。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496060" y="5246370"/>
            <a:ext cx="9275445" cy="4526280"/>
          </a:xfrm>
          <a:prstGeom prst="rect">
            <a:avLst/>
          </a:prstGeom>
        </p:spPr>
        <p:txBody>
          <a:bodyPr anchor="t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8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水的温度直接影响肥皂的去污能力。通常情况下，洗涤棉麻织品时水的温度可以高些，洗涤丝、毛、化纤制品时应用温水。</a:t>
            </a:r>
            <a:endParaRPr lang="zh-CN" altLang="en-US" sz="18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1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charRg st="5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charRg st="5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charRg st="9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charRg st="9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charRg st="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charRg st="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5"/>
          <p:cNvSpPr/>
          <p:nvPr/>
        </p:nvSpPr>
        <p:spPr>
          <a:xfrm>
            <a:off x="535305" y="638493"/>
            <a:ext cx="11122025" cy="63239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领、袖口：先将衣服浸湿，再在脏处均匀涂上一层牙膏，用毛刷轻刷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l-2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分钟，水漂后再按常法用肥皂或洗衣粉搓洗；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油烟迹：用刷子蘸取浓食盐水多刷洗几次即可；也可用棉纱取纯度较高的汽油除掉。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墨水迹：可往污处撒些细盐粉末，然后用湿肥皂水液刷去；陈墨迹宜选用鲜奶浸润透，再使用毛刷蘸取鲜奶反复地擦洗。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油  迹：用棉纱蘸取纯度较高的汽油反复地擦拭；也可用洗涤剂擦刷。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汗  渍：用少量冬瓜汁搓洗，可除掉白衣服上的汗渍。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油  渍：取一片萝卜擦拭油污处，然后再用热水洗净。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果汁渍：可用少量稀氨水搓揉，然后用清水洗净。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污泥渍：用少量马铃薯汁先擦后清洗，可除掉衣服上的污泥渍。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血  渍：先用双氧水擦拭污渍，然后再用酒精或清水漂洗。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鞋油渍：可用少许汽油擦洗衣服上的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污处，然后用清水洗净即可。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铁锈渍：用柠檬汁和食盐调成的糊抹在污处，搓一搓，再用水洗两次，铁锈便可除掉。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938" name="Text Box 6"/>
          <p:cNvSpPr txBox="1"/>
          <p:nvPr/>
        </p:nvSpPr>
        <p:spPr>
          <a:xfrm>
            <a:off x="3227705" y="327660"/>
            <a:ext cx="48958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常见污渍清洗方法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9" name="Text Box 7"/>
          <p:cNvSpPr txBox="1"/>
          <p:nvPr/>
        </p:nvSpPr>
        <p:spPr>
          <a:xfrm>
            <a:off x="1847850" y="260350"/>
            <a:ext cx="1079500" cy="3784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133475" y="668969"/>
            <a:ext cx="554266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劳动体验</a:t>
            </a: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做一做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3475" y="29302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15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28867" y="2498439"/>
            <a:ext cx="9178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养成收集、积累室烹饪洗衣小窍门的习惯，并与同学们分享。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33475" y="35779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33475" y="4987691"/>
            <a:ext cx="423141" cy="412674"/>
            <a:chOff x="5865813" y="3209925"/>
            <a:chExt cx="449263" cy="438150"/>
          </a:xfrm>
          <a:solidFill>
            <a:srgbClr val="E93E34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5865813" y="3302000"/>
              <a:ext cx="165100" cy="200025"/>
            </a:xfrm>
            <a:custGeom>
              <a:avLst/>
              <a:gdLst>
                <a:gd name="T0" fmla="*/ 12 w 43"/>
                <a:gd name="T1" fmla="*/ 1 h 52"/>
                <a:gd name="T2" fmla="*/ 6 w 43"/>
                <a:gd name="T3" fmla="*/ 51 h 52"/>
                <a:gd name="T4" fmla="*/ 7 w 43"/>
                <a:gd name="T5" fmla="*/ 52 h 52"/>
                <a:gd name="T6" fmla="*/ 42 w 43"/>
                <a:gd name="T7" fmla="*/ 52 h 52"/>
                <a:gd name="T8" fmla="*/ 43 w 43"/>
                <a:gd name="T9" fmla="*/ 52 h 52"/>
                <a:gd name="T10" fmla="*/ 13 w 43"/>
                <a:gd name="T11" fmla="*/ 0 h 52"/>
                <a:gd name="T12" fmla="*/ 12 w 43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2">
                  <a:moveTo>
                    <a:pt x="12" y="1"/>
                  </a:moveTo>
                  <a:cubicBezTo>
                    <a:pt x="2" y="17"/>
                    <a:pt x="0" y="33"/>
                    <a:pt x="6" y="51"/>
                  </a:cubicBezTo>
                  <a:cubicBezTo>
                    <a:pt x="6" y="52"/>
                    <a:pt x="6" y="52"/>
                    <a:pt x="7" y="52"/>
                  </a:cubicBezTo>
                  <a:cubicBezTo>
                    <a:pt x="19" y="52"/>
                    <a:pt x="30" y="52"/>
                    <a:pt x="42" y="52"/>
                  </a:cubicBezTo>
                  <a:cubicBezTo>
                    <a:pt x="42" y="52"/>
                    <a:pt x="42" y="52"/>
                    <a:pt x="43" y="52"/>
                  </a:cubicBezTo>
                  <a:cubicBezTo>
                    <a:pt x="33" y="35"/>
                    <a:pt x="23" y="17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072188" y="3444875"/>
              <a:ext cx="188913" cy="203200"/>
            </a:xfrm>
            <a:custGeom>
              <a:avLst/>
              <a:gdLst>
                <a:gd name="T0" fmla="*/ 31 w 49"/>
                <a:gd name="T1" fmla="*/ 1 h 53"/>
                <a:gd name="T2" fmla="*/ 31 w 49"/>
                <a:gd name="T3" fmla="*/ 0 h 53"/>
                <a:gd name="T4" fmla="*/ 0 w 49"/>
                <a:gd name="T5" fmla="*/ 52 h 53"/>
                <a:gd name="T6" fmla="*/ 1 w 49"/>
                <a:gd name="T7" fmla="*/ 52 h 53"/>
                <a:gd name="T8" fmla="*/ 48 w 49"/>
                <a:gd name="T9" fmla="*/ 33 h 53"/>
                <a:gd name="T10" fmla="*/ 49 w 49"/>
                <a:gd name="T11" fmla="*/ 31 h 53"/>
                <a:gd name="T12" fmla="*/ 31 w 49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3">
                  <a:moveTo>
                    <a:pt x="31" y="1"/>
                  </a:moveTo>
                  <a:cubicBezTo>
                    <a:pt x="31" y="1"/>
                    <a:pt x="31" y="0"/>
                    <a:pt x="31" y="0"/>
                  </a:cubicBezTo>
                  <a:cubicBezTo>
                    <a:pt x="21" y="18"/>
                    <a:pt x="11" y="35"/>
                    <a:pt x="0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0" y="53"/>
                    <a:pt x="36" y="47"/>
                    <a:pt x="48" y="33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3" y="21"/>
                    <a:pt x="37" y="1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57913" y="3351213"/>
              <a:ext cx="157163" cy="200025"/>
            </a:xfrm>
            <a:custGeom>
              <a:avLst/>
              <a:gdLst>
                <a:gd name="T0" fmla="*/ 36 w 41"/>
                <a:gd name="T1" fmla="*/ 0 h 52"/>
                <a:gd name="T2" fmla="*/ 26 w 41"/>
                <a:gd name="T3" fmla="*/ 0 h 52"/>
                <a:gd name="T4" fmla="*/ 10 w 41"/>
                <a:gd name="T5" fmla="*/ 0 h 52"/>
                <a:gd name="T6" fmla="*/ 1 w 41"/>
                <a:gd name="T7" fmla="*/ 0 h 52"/>
                <a:gd name="T8" fmla="*/ 0 w 41"/>
                <a:gd name="T9" fmla="*/ 0 h 52"/>
                <a:gd name="T10" fmla="*/ 30 w 41"/>
                <a:gd name="T11" fmla="*/ 52 h 52"/>
                <a:gd name="T12" fmla="*/ 34 w 41"/>
                <a:gd name="T13" fmla="*/ 46 h 52"/>
                <a:gd name="T14" fmla="*/ 40 w 41"/>
                <a:gd name="T15" fmla="*/ 23 h 52"/>
                <a:gd name="T16" fmla="*/ 37 w 41"/>
                <a:gd name="T17" fmla="*/ 1 h 52"/>
                <a:gd name="T18" fmla="*/ 36 w 4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2">
                  <a:moveTo>
                    <a:pt x="36" y="0"/>
                  </a:moveTo>
                  <a:cubicBezTo>
                    <a:pt x="33" y="0"/>
                    <a:pt x="29" y="0"/>
                    <a:pt x="26" y="0"/>
                  </a:cubicBezTo>
                  <a:cubicBezTo>
                    <a:pt x="21" y="0"/>
                    <a:pt x="16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0" y="18"/>
                    <a:pt x="20" y="35"/>
                    <a:pt x="30" y="52"/>
                  </a:cubicBezTo>
                  <a:cubicBezTo>
                    <a:pt x="31" y="50"/>
                    <a:pt x="33" y="48"/>
                    <a:pt x="34" y="46"/>
                  </a:cubicBezTo>
                  <a:cubicBezTo>
                    <a:pt x="38" y="39"/>
                    <a:pt x="40" y="31"/>
                    <a:pt x="40" y="23"/>
                  </a:cubicBezTo>
                  <a:cubicBezTo>
                    <a:pt x="41" y="15"/>
                    <a:pt x="40" y="8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27725" y="3209925"/>
              <a:ext cx="184150" cy="200025"/>
            </a:xfrm>
            <a:custGeom>
              <a:avLst/>
              <a:gdLst>
                <a:gd name="T0" fmla="*/ 29 w 48"/>
                <a:gd name="T1" fmla="*/ 2 h 52"/>
                <a:gd name="T2" fmla="*/ 11 w 48"/>
                <a:gd name="T3" fmla="*/ 10 h 52"/>
                <a:gd name="T4" fmla="*/ 0 w 48"/>
                <a:gd name="T5" fmla="*/ 20 h 52"/>
                <a:gd name="T6" fmla="*/ 0 w 48"/>
                <a:gd name="T7" fmla="*/ 21 h 52"/>
                <a:gd name="T8" fmla="*/ 13 w 48"/>
                <a:gd name="T9" fmla="*/ 44 h 52"/>
                <a:gd name="T10" fmla="*/ 18 w 48"/>
                <a:gd name="T11" fmla="*/ 52 h 52"/>
                <a:gd name="T12" fmla="*/ 48 w 48"/>
                <a:gd name="T13" fmla="*/ 0 h 52"/>
                <a:gd name="T14" fmla="*/ 47 w 48"/>
                <a:gd name="T15" fmla="*/ 0 h 52"/>
                <a:gd name="T16" fmla="*/ 29 w 48"/>
                <a:gd name="T17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2">
                  <a:moveTo>
                    <a:pt x="29" y="2"/>
                  </a:moveTo>
                  <a:cubicBezTo>
                    <a:pt x="22" y="3"/>
                    <a:pt x="17" y="6"/>
                    <a:pt x="11" y="10"/>
                  </a:cubicBezTo>
                  <a:cubicBezTo>
                    <a:pt x="7" y="12"/>
                    <a:pt x="4" y="16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5" y="29"/>
                    <a:pt x="9" y="36"/>
                    <a:pt x="13" y="44"/>
                  </a:cubicBezTo>
                  <a:cubicBezTo>
                    <a:pt x="15" y="47"/>
                    <a:pt x="17" y="49"/>
                    <a:pt x="18" y="52"/>
                  </a:cubicBezTo>
                  <a:cubicBezTo>
                    <a:pt x="28" y="35"/>
                    <a:pt x="38" y="18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1" y="0"/>
                    <a:pt x="35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895975" y="3521075"/>
              <a:ext cx="230188" cy="123825"/>
            </a:xfrm>
            <a:custGeom>
              <a:avLst/>
              <a:gdLst>
                <a:gd name="T0" fmla="*/ 0 w 60"/>
                <a:gd name="T1" fmla="*/ 1 h 32"/>
                <a:gd name="T2" fmla="*/ 41 w 60"/>
                <a:gd name="T3" fmla="*/ 32 h 32"/>
                <a:gd name="T4" fmla="*/ 42 w 60"/>
                <a:gd name="T5" fmla="*/ 31 h 32"/>
                <a:gd name="T6" fmla="*/ 57 w 60"/>
                <a:gd name="T7" fmla="*/ 6 h 32"/>
                <a:gd name="T8" fmla="*/ 60 w 60"/>
                <a:gd name="T9" fmla="*/ 0 h 32"/>
                <a:gd name="T10" fmla="*/ 0 w 60"/>
                <a:gd name="T11" fmla="*/ 0 h 32"/>
                <a:gd name="T12" fmla="*/ 0 w 60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0" y="1"/>
                  </a:moveTo>
                  <a:cubicBezTo>
                    <a:pt x="9" y="17"/>
                    <a:pt x="22" y="28"/>
                    <a:pt x="41" y="32"/>
                  </a:cubicBezTo>
                  <a:cubicBezTo>
                    <a:pt x="41" y="32"/>
                    <a:pt x="42" y="31"/>
                    <a:pt x="42" y="31"/>
                  </a:cubicBezTo>
                  <a:cubicBezTo>
                    <a:pt x="47" y="22"/>
                    <a:pt x="52" y="14"/>
                    <a:pt x="57" y="6"/>
                  </a:cubicBezTo>
                  <a:cubicBezTo>
                    <a:pt x="58" y="4"/>
                    <a:pt x="59" y="2"/>
                    <a:pt x="60" y="0"/>
                  </a:cubicBezTo>
                  <a:cubicBezTo>
                    <a:pt x="40" y="0"/>
                    <a:pt x="2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6061075" y="3213100"/>
              <a:ext cx="230188" cy="123825"/>
            </a:xfrm>
            <a:custGeom>
              <a:avLst/>
              <a:gdLst>
                <a:gd name="T0" fmla="*/ 48 w 60"/>
                <a:gd name="T1" fmla="*/ 15 h 32"/>
                <a:gd name="T2" fmla="*/ 29 w 60"/>
                <a:gd name="T3" fmla="*/ 3 h 32"/>
                <a:gd name="T4" fmla="*/ 19 w 60"/>
                <a:gd name="T5" fmla="*/ 0 h 32"/>
                <a:gd name="T6" fmla="*/ 17 w 60"/>
                <a:gd name="T7" fmla="*/ 1 h 32"/>
                <a:gd name="T8" fmla="*/ 17 w 60"/>
                <a:gd name="T9" fmla="*/ 3 h 32"/>
                <a:gd name="T10" fmla="*/ 6 w 60"/>
                <a:gd name="T11" fmla="*/ 20 h 32"/>
                <a:gd name="T12" fmla="*/ 1 w 60"/>
                <a:gd name="T13" fmla="*/ 29 h 32"/>
                <a:gd name="T14" fmla="*/ 0 w 60"/>
                <a:gd name="T15" fmla="*/ 32 h 32"/>
                <a:gd name="T16" fmla="*/ 60 w 60"/>
                <a:gd name="T17" fmla="*/ 32 h 32"/>
                <a:gd name="T18" fmla="*/ 59 w 60"/>
                <a:gd name="T19" fmla="*/ 30 h 32"/>
                <a:gd name="T20" fmla="*/ 48 w 60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2">
                  <a:moveTo>
                    <a:pt x="48" y="15"/>
                  </a:moveTo>
                  <a:cubicBezTo>
                    <a:pt x="42" y="10"/>
                    <a:pt x="36" y="5"/>
                    <a:pt x="29" y="3"/>
                  </a:cubicBezTo>
                  <a:cubicBezTo>
                    <a:pt x="26" y="2"/>
                    <a:pt x="23" y="1"/>
                    <a:pt x="19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3" y="8"/>
                    <a:pt x="10" y="14"/>
                    <a:pt x="6" y="20"/>
                  </a:cubicBezTo>
                  <a:cubicBezTo>
                    <a:pt x="4" y="23"/>
                    <a:pt x="3" y="26"/>
                    <a:pt x="1" y="29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20" y="32"/>
                    <a:pt x="4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cubicBezTo>
                    <a:pt x="56" y="24"/>
                    <a:pt x="53" y="19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3" y="1146409"/>
            <a:ext cx="1870603" cy="1870603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4"/>
          <p:cNvSpPr txBox="1"/>
          <p:nvPr/>
        </p:nvSpPr>
        <p:spPr>
          <a:xfrm>
            <a:off x="5601011" y="3945235"/>
            <a:ext cx="3708089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E53437"/>
                </a:solidFill>
                <a:latin typeface="微软雅黑" panose="020B0503020204020204" pitchFamily="34" charset="-122"/>
                <a:ea typeface="字魂35号-经典雅黑" panose="00000500000000000000" pitchFamily="2" charset="-122"/>
                <a:cs typeface="+mn-ea"/>
                <a:sym typeface="+mn-lt"/>
              </a:rPr>
              <a:t>感谢观看</a:t>
            </a:r>
            <a:endParaRPr lang="zh-CN" altLang="en-US" sz="6000" dirty="0">
              <a:solidFill>
                <a:srgbClr val="E53437"/>
              </a:solidFill>
              <a:latin typeface="微软雅黑" panose="020B0503020204020204" pitchFamily="34" charset="-122"/>
              <a:ea typeface="字魂35号-经典雅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游戏机, 装饰品, 伞, 树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31562" y="342900"/>
            <a:ext cx="11521440" cy="6172200"/>
          </a:xfrm>
          <a:prstGeom prst="rect">
            <a:avLst/>
          </a:prstGeom>
          <a:solidFill>
            <a:srgbClr val="FBF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24418" y="1347512"/>
            <a:ext cx="4798048" cy="663125"/>
            <a:chOff x="5612777" y="971021"/>
            <a:chExt cx="4798048" cy="663125"/>
          </a:xfrm>
        </p:grpSpPr>
        <p:sp>
          <p:nvSpPr>
            <p:cNvPr id="2" name="矩形: 圆角 1"/>
            <p:cNvSpPr/>
            <p:nvPr/>
          </p:nvSpPr>
          <p:spPr>
            <a:xfrm>
              <a:off x="6096000" y="1060881"/>
              <a:ext cx="4314825" cy="573265"/>
            </a:xfrm>
            <a:prstGeom prst="roundRect">
              <a:avLst/>
            </a:prstGeom>
            <a:ln>
              <a:solidFill>
                <a:srgbClr val="E93E34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烹饪洗衣怎么做</a:t>
              </a:r>
              <a:endParaRPr lang="zh-CN" altLang="en-US" sz="2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777" y="9710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878559" y="2765875"/>
            <a:ext cx="4700529" cy="663125"/>
            <a:chOff x="5944340" y="2408121"/>
            <a:chExt cx="4700529" cy="663125"/>
          </a:xfrm>
        </p:grpSpPr>
        <p:sp>
          <p:nvSpPr>
            <p:cNvPr id="16" name="矩形: 圆角 15"/>
            <p:cNvSpPr/>
            <p:nvPr/>
          </p:nvSpPr>
          <p:spPr>
            <a:xfrm>
              <a:off x="6330044" y="2451602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烹饪洗衣技能比拼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944340" y="2408121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1534550" y="4673365"/>
            <a:ext cx="3312368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000" b="1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kern="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Contents</a:t>
            </a:r>
            <a:endParaRPr lang="en-US" altLang="ko-KR" sz="2800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20332" y="4172563"/>
            <a:ext cx="4702133" cy="663125"/>
            <a:chOff x="5730617" y="4897290"/>
            <a:chExt cx="4702133" cy="663125"/>
          </a:xfrm>
        </p:grpSpPr>
        <p:sp>
          <p:nvSpPr>
            <p:cNvPr id="17" name="矩形: 圆角 16"/>
            <p:cNvSpPr/>
            <p:nvPr/>
          </p:nvSpPr>
          <p:spPr>
            <a:xfrm>
              <a:off x="6117925" y="4987150"/>
              <a:ext cx="4314825" cy="573265"/>
            </a:xfrm>
            <a:prstGeom prst="roundRect">
              <a:avLst/>
            </a:prstGeom>
            <a:solidFill>
              <a:srgbClr val="E93E34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15900"/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烹饪洗衣小妙招</a:t>
              </a:r>
              <a:endPara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730617" y="4897290"/>
              <a:ext cx="663125" cy="66312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E93E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图片 20" descr="卡通人物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7" r="14748" b="30974"/>
          <a:stretch>
            <a:fillRect/>
          </a:stretch>
        </p:blipFill>
        <p:spPr>
          <a:xfrm>
            <a:off x="1534549" y="1347514"/>
            <a:ext cx="3312369" cy="3201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247494" y="2344804"/>
            <a:ext cx="9358209" cy="152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20000"/>
              </a:lnSpc>
              <a:spcAft>
                <a:spcPts val="800"/>
              </a:spcAft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煮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饭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ctr" fontAlgn="auto">
              <a:lnSpc>
                <a:spcPct val="120000"/>
              </a:lnSpc>
              <a:spcAft>
                <a:spcPts val="800"/>
              </a:spcAft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26464" y="1164339"/>
            <a:ext cx="9358209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（1）准备好电饭煲、大米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1" descr="C:\Users\Administrator\Desktop\IMG_2213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2170" y="2617470"/>
            <a:ext cx="4511675" cy="33851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675755" y="1071245"/>
            <a:ext cx="48063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）把米洗干净，大约反复淘洗2次，可以将淘米水用盆装好，稍微发酵后用来浇花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67170" y="2617470"/>
            <a:ext cx="4514850" cy="3368675"/>
          </a:xfrm>
          <a:prstGeom prst="rect">
            <a:avLst/>
          </a:prstGeo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102995" y="1111885"/>
            <a:ext cx="499300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（3）将适量的白米倒入电饭锅内后放入水准备煮饭。放水的量一般可用手平放在米上测量，水超过手背不到一厘米煮出的饭是不烂不硬；也可以用拇指测量，大概一半米一半水就适合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7377831" y="1358713"/>
            <a:ext cx="4020467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dirty="0">
                <a:latin typeface="Arial" panose="020B0604020202020204" pitchFamily="34" charset="0"/>
              </a:rPr>
              <a:t>（4）把锅放电饭煲里，插上电源，按下功能键。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24" name="图片 24" descr="C:\Users\Administrator\Desktop\IMG_2219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4650" y="2693035"/>
            <a:ext cx="2820035" cy="3757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图片 54" descr="C:\Users\Administrator\Desktop\IMG_222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3715" y="2692400"/>
            <a:ext cx="2819400" cy="3758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247494" y="2344804"/>
            <a:ext cx="9358209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20000"/>
              </a:lnSpc>
              <a:spcAft>
                <a:spcPts val="800"/>
              </a:spcAft>
            </a:pPr>
            <a:r>
              <a:rPr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</a:t>
            </a:r>
            <a:r>
              <a:rPr 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</a:t>
            </a:r>
            <a:endParaRPr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98144" y="780799"/>
            <a:ext cx="935820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（1）将食材置于砧板上，左手按压食材，右手持刀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5" name="图片 55" descr="C:\Users\Administrator\Desktop\IMG_2222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8870" y="2216785"/>
            <a:ext cx="4744085" cy="35604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131050" y="10477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（2）左手中指第一指节抵住刀身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55" descr="C:\Users\Administrator\Desktop\IMG_2222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1310" y="2216785"/>
            <a:ext cx="4744085" cy="3560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8"/>
  <p:tag name="KSO_WM_UNIT_LAYERLEVEL" val="1"/>
  <p:tag name="KSO_WM_TAG_VERSION" val="1.0"/>
  <p:tag name="KSO_WM_UNIT_TYPE" val="i"/>
  <p:tag name="KSO_WM_UNIT_INDEX" val="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UNIT_TYPE" val="i"/>
  <p:tag name="KSO_WM_UNIT_INDEX" val="1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TYPE" val="i"/>
  <p:tag name="KSO_WM_UNIT_INDEX" val="2"/>
</p:tagLst>
</file>

<file path=ppt/tags/tag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4*f*1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4*f*2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&#10;第二级&#10;第三级&#10;第四级&#10;第五级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titlestyle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ISPRING_RESOURCE_PATHS_HASH_PRESENTER" val="1cfe325ac88af4cb1e315171a86c19382325f4f"/>
  <p:tag name="COMMONDATA" val="eyJoZGlkIjoiYTc2ZGZiNzZiNDVlOGViOWVmM2JhOTY0NGJkNjUyYzgifQ=="/>
  <p:tag name="KSO_WPP_MARK_KEY" val="19b2fd34-45a7-476c-8a2a-ffbc41470142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1.0"/>
  <p:tag name="KSO_WM_UNIT_ISCONTENTSTITLE" val="0"/>
  <p:tag name="KSO_WM_UNIT_ISNUMDGMTITLE" val="0"/>
  <p:tag name="KSO_WM_UNIT_PRESET_TEXT" val="添加章节标题"/>
  <p:tag name="KSO_WM_UNIT_NOCLEAR" val="0"/>
  <p:tag name="KSO_WM_UNIT_VALUE" val="14"/>
  <p:tag name="KSO_WM_UNIT_CONTENT_GROUP_TYPE" val="contentchip"/>
  <p:tag name="KSO_WM_UNIT_TYPE" val="a"/>
  <p:tag name="KSO_WM_UNIT_INDEX" val="1"/>
</p:tagLst>
</file>

<file path=ppt/tags/tag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BEAUTIFY_FLAG" val="#wm#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1.0"/>
  <p:tag name="KSO_WM_UNIT_PRESET_TEXT" val="01"/>
  <p:tag name="KSO_WM_UNIT_NOCLEAR" val="0"/>
  <p:tag name="KSO_WM_UNIT_VALUE" val="4"/>
  <p:tag name="KSO_WM_UNIT_CONTENT_GROUP_TYPE" val="contentchip"/>
  <p:tag name="KSO_WM_UNIT_TYPE" val="e"/>
  <p:tag name="KSO_WM_UNIT_INDEX" val="1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1.0"/>
  <p:tag name="KSO_WM_UNIT_TYPE" val="i"/>
  <p:tag name="KSO_WM_UNIT_INDEX" val="7"/>
</p:tagLst>
</file>

<file path=ppt/theme/theme1.xml><?xml version="1.0" encoding="utf-8"?>
<a:theme xmlns:a="http://schemas.openxmlformats.org/drawingml/2006/main" name="Office 主题">
  <a:themeElements>
    <a:clrScheme name="自定义 22">
      <a:dk1>
        <a:srgbClr val="1F1F1F"/>
      </a:dk1>
      <a:lt1>
        <a:srgbClr val="FFFFFF"/>
      </a:lt1>
      <a:dk2>
        <a:srgbClr val="7F7F7F"/>
      </a:dk2>
      <a:lt2>
        <a:srgbClr val="D8D8D8"/>
      </a:lt2>
      <a:accent1>
        <a:srgbClr val="AD1818"/>
      </a:accent1>
      <a:accent2>
        <a:srgbClr val="6C6C6C"/>
      </a:accent2>
      <a:accent3>
        <a:srgbClr val="589AD6"/>
      </a:accent3>
      <a:accent4>
        <a:srgbClr val="EA6E22"/>
      </a:accent4>
      <a:accent5>
        <a:srgbClr val="7F7F7F"/>
      </a:accent5>
      <a:accent6>
        <a:srgbClr val="B75011"/>
      </a:accent6>
      <a:hlink>
        <a:srgbClr val="AD1818"/>
      </a:hlink>
      <a:folHlink>
        <a:srgbClr val="7F6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2020</Words>
  <Application>WPS 演示</Application>
  <PresentationFormat>自定义</PresentationFormat>
  <Paragraphs>186</Paragraphs>
  <Slides>34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仿宋</vt:lpstr>
      <vt:lpstr>Wingdings</vt:lpstr>
      <vt:lpstr>字魂35号-经典雅黑</vt:lpstr>
      <vt:lpstr>黑体</vt:lpstr>
      <vt:lpstr>楷体</vt:lpstr>
      <vt:lpstr>Times New Roman</vt:lpstr>
      <vt:lpstr>Calibri</vt:lpstr>
      <vt:lpstr>Arial Unicode MS</vt:lpstr>
      <vt:lpstr>华文黑体</vt:lpstr>
      <vt:lpstr>Calibri Light</vt:lpstr>
      <vt:lpstr>隶书</vt:lpstr>
      <vt:lpstr>楷体_GB2312</vt:lpstr>
      <vt:lpstr>新宋体</vt:lpstr>
      <vt:lpstr>华文楷体</vt:lpstr>
      <vt:lpstr>华文行楷</vt:lpstr>
      <vt:lpstr>华文琥珀</vt:lpstr>
      <vt:lpstr>华文新魏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学习与探究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86138</cp:lastModifiedBy>
  <cp:revision>20</cp:revision>
  <dcterms:created xsi:type="dcterms:W3CDTF">2014-10-29T09:18:00Z</dcterms:created>
  <dcterms:modified xsi:type="dcterms:W3CDTF">2023-10-21T04:27:49Z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00B6C3F5F5E84733A427CEFD67199289_12</vt:lpwstr>
  </property>
  <property fmtid="{D5CDD505-2E9C-101B-9397-08002B2CF9AE}" pid="3" name="KSOProductBuildVer">
    <vt:lpwstr>2052-11.1.0.14309</vt:lpwstr>
  </property>
</Properties>
</file>